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11" r:id="rId3"/>
    <p:sldId id="280" r:id="rId4"/>
    <p:sldId id="312" r:id="rId5"/>
    <p:sldId id="313" r:id="rId6"/>
    <p:sldId id="314" r:id="rId7"/>
    <p:sldId id="315" r:id="rId8"/>
    <p:sldId id="310" r:id="rId9"/>
    <p:sldId id="288" r:id="rId10"/>
    <p:sldId id="283" r:id="rId11"/>
    <p:sldId id="289" r:id="rId12"/>
    <p:sldId id="290" r:id="rId13"/>
    <p:sldId id="291" r:id="rId14"/>
    <p:sldId id="298" r:id="rId15"/>
    <p:sldId id="300" r:id="rId16"/>
    <p:sldId id="302" r:id="rId17"/>
    <p:sldId id="304" r:id="rId18"/>
    <p:sldId id="306" r:id="rId19"/>
    <p:sldId id="297" r:id="rId20"/>
  </p:sldIdLst>
  <p:sldSz cx="9144000" cy="6858000" type="screen4x3"/>
  <p:notesSz cx="6858000" cy="9947275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>
      <p:cViewPr varScale="1">
        <p:scale>
          <a:sx n="66" d="100"/>
          <a:sy n="66" d="100"/>
        </p:scale>
        <p:origin x="-14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29763-4CFB-4CB4-8F4D-923CDB01951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8776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E30D-FF0D-4C14-B89F-55C30E582EC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76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A802A-5CA0-4558-ABAF-87C7EB4DF1D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36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BAC01DC-B218-4236-9B41-33048F99FC1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27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06BF4-4350-4520-80B6-3DAD4C4012E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6369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F4274-8F49-4C09-886A-57AD62F75E2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09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F242A-0F10-4941-A75E-F1F193B5E97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962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7C0424E-786D-4FC3-BFDB-E6B49F6894A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279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11CA7-8C53-4F66-8E74-EDF5DB6C300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005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E11060D-BBAF-4FA0-A65F-33CDDB48CB6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8748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6DF9FE9-85B7-4A2E-A5C2-13CE28FB917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627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2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4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346A09-F895-4BB7-A209-55B6281E7F6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0" r:id="rId4"/>
    <p:sldLayoutId id="2147483691" r:id="rId5"/>
    <p:sldLayoutId id="2147483698" r:id="rId6"/>
    <p:sldLayoutId id="2147483692" r:id="rId7"/>
    <p:sldLayoutId id="2147483699" r:id="rId8"/>
    <p:sldLayoutId id="2147483700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fontAlgn="base">
        <a:spcBef>
          <a:spcPct val="20000"/>
        </a:spcBef>
        <a:spcAft>
          <a:spcPct val="0"/>
        </a:spcAft>
        <a:buClr>
          <a:srgbClr val="818E86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fontAlgn="base">
        <a:spcBef>
          <a:spcPct val="20000"/>
        </a:spcBef>
        <a:spcAft>
          <a:spcPct val="0"/>
        </a:spcAft>
        <a:buClr>
          <a:srgbClr val="C8CECA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fontAlgn="base">
        <a:spcBef>
          <a:spcPct val="20000"/>
        </a:spcBef>
        <a:spcAft>
          <a:spcPct val="0"/>
        </a:spcAft>
        <a:buClr>
          <a:srgbClr val="E4B3AF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ChangeArrowheads="1"/>
          </p:cNvSpPr>
          <p:nvPr/>
        </p:nvSpPr>
        <p:spPr bwMode="auto">
          <a:xfrm>
            <a:off x="250825" y="1628800"/>
            <a:ext cx="8675688" cy="335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PROGRAM ENERGETSKE OBNOVE </a:t>
            </a:r>
            <a:endParaRPr lang="hr-HR" altLang="sr-Latn-R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altLang="sr-Latn-R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ZGRADA JAVNOG </a:t>
            </a:r>
            <a:r>
              <a:rPr lang="hr-HR" alt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SEKTORA </a:t>
            </a:r>
            <a:endParaRPr lang="hr-HR" altLang="sr-Latn-R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altLang="sr-Latn-R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 </a:t>
            </a:r>
            <a:r>
              <a:rPr lang="hr-HR" alt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RAZDOBLJE 2014.-2015.</a:t>
            </a:r>
          </a:p>
          <a:p>
            <a:pPr algn="ctr"/>
            <a:endParaRPr lang="hr-HR" altLang="sr-Latn-R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altLang="sr-Latn-R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Poboljšanje </a:t>
            </a:r>
            <a:r>
              <a:rPr lang="hr-HR" alt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energetske učinkovitosti </a:t>
            </a:r>
            <a:endParaRPr lang="hr-HR" altLang="sr-Latn-R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r-HR" altLang="sr-Latn-R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skupa </a:t>
            </a:r>
            <a:r>
              <a:rPr lang="hr-HR" alt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zgrada </a:t>
            </a:r>
            <a:r>
              <a:rPr lang="hr-HR" altLang="sr-Latn-R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Kaznionice </a:t>
            </a:r>
            <a:r>
              <a:rPr lang="hr-HR" alt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 Lepoglavi</a:t>
            </a:r>
          </a:p>
        </p:txBody>
      </p:sp>
      <p:sp>
        <p:nvSpPr>
          <p:cNvPr id="8195" name="WordArt 9"/>
          <p:cNvSpPr>
            <a:spLocks noChangeArrowheads="1" noChangeShapeType="1" noTextEdit="1"/>
          </p:cNvSpPr>
          <p:nvPr/>
        </p:nvSpPr>
        <p:spPr bwMode="auto">
          <a:xfrm>
            <a:off x="3492500" y="2349500"/>
            <a:ext cx="1871663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hr-HR" sz="24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D:\E obnova\Slike\IMG_14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86"/>
          <a:stretch/>
        </p:blipFill>
        <p:spPr bwMode="auto">
          <a:xfrm>
            <a:off x="107504" y="157934"/>
            <a:ext cx="6565978" cy="334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3" b="7376"/>
          <a:stretch/>
        </p:blipFill>
        <p:spPr bwMode="auto">
          <a:xfrm>
            <a:off x="3240863" y="3501009"/>
            <a:ext cx="579563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avokutnik 5"/>
          <p:cNvSpPr/>
          <p:nvPr/>
        </p:nvSpPr>
        <p:spPr>
          <a:xfrm>
            <a:off x="323528" y="5157192"/>
            <a:ext cx="24609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Nakon </a:t>
            </a:r>
            <a:r>
              <a:rPr lang="hr-H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rekonstrukcije </a:t>
            </a:r>
          </a:p>
        </p:txBody>
      </p:sp>
      <p:sp>
        <p:nvSpPr>
          <p:cNvPr id="8" name="Pravokutnik 7"/>
          <p:cNvSpPr/>
          <p:nvPr/>
        </p:nvSpPr>
        <p:spPr>
          <a:xfrm>
            <a:off x="6777544" y="1556792"/>
            <a:ext cx="22589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Prije rekonstrukcije </a:t>
            </a:r>
            <a:endParaRPr lang="hr-HR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2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" b="7798"/>
          <a:stretch/>
        </p:blipFill>
        <p:spPr bwMode="auto">
          <a:xfrm>
            <a:off x="4275828" y="3644764"/>
            <a:ext cx="4846333" cy="318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38163" y="1268760"/>
            <a:ext cx="82105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Toplinska izolacija vanjskih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zidova</a:t>
            </a:r>
            <a:endParaRPr lang="hr-H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Zamjena vanjske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stolarije</a:t>
            </a:r>
            <a:endParaRPr lang="hr-H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Rekonstrukcija kosog krova, te stropa prema tavanskom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prostoru</a:t>
            </a:r>
            <a:endParaRPr lang="hr-H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1512094" y="476920"/>
            <a:ext cx="61198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sr-Latn-R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Restoran „IVANČICA”</a:t>
            </a:r>
            <a:endParaRPr lang="hr-HR" altLang="sr-Latn-R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r="10784" b="15363"/>
          <a:stretch/>
        </p:blipFill>
        <p:spPr bwMode="auto">
          <a:xfrm>
            <a:off x="35496" y="3644764"/>
            <a:ext cx="4506146" cy="318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zervirano mjesto sadržaja 2"/>
          <p:cNvSpPr>
            <a:spLocks noGrp="1"/>
          </p:cNvSpPr>
          <p:nvPr>
            <p:ph sz="quarter" idx="4294967295"/>
          </p:nvPr>
        </p:nvSpPr>
        <p:spPr>
          <a:xfrm>
            <a:off x="698376" y="3054444"/>
            <a:ext cx="3657600" cy="590580"/>
          </a:xfrm>
          <a:prstGeom prst="rect">
            <a:avLst/>
          </a:prstGeom>
        </p:spPr>
        <p:txBody>
          <a:bodyPr/>
          <a:lstStyle/>
          <a:p>
            <a:r>
              <a:rPr lang="hr-HR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Prije rekonstrukcije </a:t>
            </a:r>
            <a:endParaRPr lang="hr-HR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4572000" y="3100898"/>
            <a:ext cx="24609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Nakon </a:t>
            </a:r>
            <a:r>
              <a:rPr lang="hr-H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rekonstrukcije </a:t>
            </a:r>
          </a:p>
        </p:txBody>
      </p:sp>
    </p:spTree>
    <p:extLst>
      <p:ext uri="{BB962C8B-B14F-4D97-AF65-F5344CB8AC3E}">
        <p14:creationId xmlns:p14="http://schemas.microsoft.com/office/powerpoint/2010/main" val="301476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9" r="2024"/>
          <a:stretch/>
        </p:blipFill>
        <p:spPr bwMode="auto">
          <a:xfrm>
            <a:off x="40090" y="3781400"/>
            <a:ext cx="4531910" cy="300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t="6005" r="5760" b="9574"/>
          <a:stretch/>
        </p:blipFill>
        <p:spPr bwMode="auto">
          <a:xfrm>
            <a:off x="4348329" y="3781400"/>
            <a:ext cx="4688167" cy="300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38163" y="2012647"/>
            <a:ext cx="82105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Toplinska izolacija vanjskih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zidova</a:t>
            </a:r>
            <a:endParaRPr lang="hr-H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Zamjena </a:t>
            </a: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vanjske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stolarije</a:t>
            </a:r>
            <a:endParaRPr lang="hr-H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Rekonstrukcija stropa prema tavanskom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prostoru</a:t>
            </a:r>
            <a:endParaRPr lang="hr-H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1512094" y="476920"/>
            <a:ext cx="61198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sr-Latn-R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KINO - Dvorana </a:t>
            </a:r>
            <a:endParaRPr lang="hr-HR" altLang="sr-Latn-R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zervirano mjesto sadržaja 2"/>
          <p:cNvSpPr>
            <a:spLocks noGrp="1"/>
          </p:cNvSpPr>
          <p:nvPr>
            <p:ph sz="quarter" idx="4294967295"/>
          </p:nvPr>
        </p:nvSpPr>
        <p:spPr>
          <a:xfrm>
            <a:off x="698376" y="3270468"/>
            <a:ext cx="3657600" cy="590580"/>
          </a:xfrm>
          <a:prstGeom prst="rect">
            <a:avLst/>
          </a:prstGeom>
        </p:spPr>
        <p:txBody>
          <a:bodyPr/>
          <a:lstStyle/>
          <a:p>
            <a:r>
              <a:rPr lang="hr-HR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Prije rekonstrukcije </a:t>
            </a:r>
            <a:endParaRPr lang="hr-HR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4572000" y="3316922"/>
            <a:ext cx="24609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Nakon </a:t>
            </a:r>
            <a:r>
              <a:rPr lang="hr-H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rekonstrukcije </a:t>
            </a:r>
          </a:p>
        </p:txBody>
      </p:sp>
    </p:spTree>
    <p:extLst>
      <p:ext uri="{BB962C8B-B14F-4D97-AF65-F5344CB8AC3E}">
        <p14:creationId xmlns:p14="http://schemas.microsoft.com/office/powerpoint/2010/main" val="276154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38163" y="1787332"/>
            <a:ext cx="82105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Toplinska izolacija vanjskih zidova </a:t>
            </a:r>
            <a:endParaRPr lang="hr-HR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Zamjena </a:t>
            </a: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vanjske stolarije </a:t>
            </a:r>
            <a:endParaRPr lang="hr-HR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Rekonstrukcija </a:t>
            </a: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kosog krova, te stropa prema tavanskom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prostoru</a:t>
            </a:r>
            <a:endParaRPr lang="hr-H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1512094" y="476920"/>
            <a:ext cx="61198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sr-Latn-R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Bitoševlje</a:t>
            </a:r>
            <a:endParaRPr lang="hr-HR" altLang="sr-Latn-R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 bwMode="auto">
          <a:xfrm>
            <a:off x="35496" y="3775906"/>
            <a:ext cx="4800737" cy="289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09" y="3775906"/>
            <a:ext cx="4492303" cy="291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5" y="3284984"/>
            <a:ext cx="6383337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49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512094" y="476920"/>
            <a:ext cx="61198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sr-Latn-R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Zatvorenička nastamba</a:t>
            </a:r>
            <a:endParaRPr lang="hr-HR" altLang="sr-Latn-R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6725" y="1264692"/>
            <a:ext cx="82105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Zamjena vanjske stolarije </a:t>
            </a:r>
            <a:endParaRPr lang="hr-HR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Zamjena </a:t>
            </a: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svjetlarnika na ravnom krovu novim svjetlarnicima boljih toplinsko-izolacijskih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svojstava</a:t>
            </a:r>
            <a:endParaRPr lang="hr-H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Izrada spuštenog stropa s termoizolacijom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ispod </a:t>
            </a: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kosog krova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zvijezde</a:t>
            </a:r>
            <a:endParaRPr lang="hr-H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Zgrada ulaza 2/3 – zamjena vanjske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stolarije</a:t>
            </a:r>
            <a:endParaRPr lang="hr-H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9" y="4077072"/>
            <a:ext cx="8955087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5" y="3598788"/>
            <a:ext cx="6383337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50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512094" y="476920"/>
            <a:ext cx="61198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sr-Latn-R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Kuhinja, pekarnica i blagovaonica</a:t>
            </a:r>
            <a:endParaRPr lang="hr-HR" altLang="sr-Latn-R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6725" y="2084655"/>
            <a:ext cx="82105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Toplinska izolacija vanjskih zidova </a:t>
            </a:r>
            <a:endParaRPr lang="hr-HR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Zamjena </a:t>
            </a: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vanjske stolarije </a:t>
            </a:r>
            <a:endParaRPr lang="hr-HR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Rekonstrukcija </a:t>
            </a: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stropa prema tavanskom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prostoru</a:t>
            </a:r>
            <a:endParaRPr lang="hr-H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1" y="3885124"/>
            <a:ext cx="8798137" cy="292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5" y="3284984"/>
            <a:ext cx="6383337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74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512094" y="476920"/>
            <a:ext cx="61198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sr-Latn-R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Kuća za posjete – „Slobodni razgovori”</a:t>
            </a:r>
            <a:endParaRPr lang="hr-HR" altLang="sr-Latn-R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6725" y="1196752"/>
            <a:ext cx="8210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Zamjena vanjske stolarije </a:t>
            </a:r>
            <a:endParaRPr lang="hr-HR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Rekonstrukcija </a:t>
            </a: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stropa prema tavanskom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prostoru</a:t>
            </a:r>
            <a:endParaRPr lang="hr-H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7888"/>
            <a:ext cx="2846387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880" y="2277888"/>
            <a:ext cx="2895600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avokutnik 5"/>
          <p:cNvSpPr/>
          <p:nvPr/>
        </p:nvSpPr>
        <p:spPr>
          <a:xfrm>
            <a:off x="3335206" y="5157192"/>
            <a:ext cx="24609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Nakon </a:t>
            </a:r>
            <a:r>
              <a:rPr lang="hr-H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rekonstrukcije </a:t>
            </a:r>
          </a:p>
        </p:txBody>
      </p:sp>
      <p:sp>
        <p:nvSpPr>
          <p:cNvPr id="7" name="Pravokutnik 6"/>
          <p:cNvSpPr/>
          <p:nvPr/>
        </p:nvSpPr>
        <p:spPr>
          <a:xfrm>
            <a:off x="3335206" y="2996952"/>
            <a:ext cx="22589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Prije rekonstrukcije </a:t>
            </a:r>
            <a:endParaRPr lang="hr-HR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03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512094" y="476920"/>
            <a:ext cx="61198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sr-Latn-R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Stražarnice – „Bunkeri”</a:t>
            </a:r>
            <a:endParaRPr lang="hr-HR" altLang="sr-Latn-R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6725" y="1844824"/>
            <a:ext cx="82105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Zamjena vanjske stolarije </a:t>
            </a:r>
            <a:endParaRPr lang="hr-HR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Rekonstrukcija </a:t>
            </a: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stropa prema tavanu </a:t>
            </a:r>
            <a:endParaRPr lang="hr-HR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Toplinska </a:t>
            </a: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izolacija vanjskih zidova s unutrašnje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strane</a:t>
            </a:r>
            <a:endParaRPr lang="hr-H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2" y="3789040"/>
            <a:ext cx="8388350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91" y="3284984"/>
            <a:ext cx="6383337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27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512094" y="476920"/>
            <a:ext cx="61198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sr-Latn-R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Posredovanje</a:t>
            </a:r>
            <a:endParaRPr lang="hr-HR" altLang="sr-Latn-R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2237963"/>
            <a:ext cx="8210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Toplinska izolacija vanjskih zidova sanitarija </a:t>
            </a:r>
            <a:endParaRPr lang="hr-HR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Zamjena </a:t>
            </a: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vanjske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stolarije</a:t>
            </a:r>
            <a:endParaRPr lang="hr-H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6" y="3525938"/>
            <a:ext cx="4293296" cy="285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201" y="3525938"/>
            <a:ext cx="4293295" cy="285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82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WordArt 9"/>
          <p:cNvSpPr>
            <a:spLocks noChangeArrowheads="1" noChangeShapeType="1" noTextEdit="1"/>
          </p:cNvSpPr>
          <p:nvPr/>
        </p:nvSpPr>
        <p:spPr bwMode="auto">
          <a:xfrm>
            <a:off x="3492500" y="2349500"/>
            <a:ext cx="1871663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hr-HR" sz="24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Bookman Old Style"/>
            </a:endParaRPr>
          </a:p>
        </p:txBody>
      </p:sp>
      <p:sp>
        <p:nvSpPr>
          <p:cNvPr id="8197" name="Rectangle 14"/>
          <p:cNvSpPr>
            <a:spLocks noChangeArrowheads="1"/>
          </p:cNvSpPr>
          <p:nvPr/>
        </p:nvSpPr>
        <p:spPr bwMode="auto">
          <a:xfrm>
            <a:off x="468312" y="3140968"/>
            <a:ext cx="835183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sr-Latn-R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Hvala na pažnji!</a:t>
            </a:r>
            <a:endParaRPr lang="hr-HR" altLang="sr-Latn-R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11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WordArt 9"/>
          <p:cNvSpPr>
            <a:spLocks noChangeArrowheads="1" noChangeShapeType="1" noTextEdit="1"/>
          </p:cNvSpPr>
          <p:nvPr/>
        </p:nvSpPr>
        <p:spPr bwMode="auto">
          <a:xfrm>
            <a:off x="3492500" y="2349500"/>
            <a:ext cx="1871663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hr-HR" sz="24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Bookman Old Style"/>
            </a:endParaRPr>
          </a:p>
        </p:txBody>
      </p:sp>
      <p:sp>
        <p:nvSpPr>
          <p:cNvPr id="8196" name="Rectangle 12"/>
          <p:cNvSpPr>
            <a:spLocks noChangeArrowheads="1"/>
          </p:cNvSpPr>
          <p:nvPr/>
        </p:nvSpPr>
        <p:spPr bwMode="auto">
          <a:xfrm>
            <a:off x="250825" y="1362248"/>
            <a:ext cx="867568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706438" indent="-342900"/>
            <a:r>
              <a:rPr lang="hr-HR" altLang="sr-Latn-R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Naručitelj </a:t>
            </a:r>
            <a:r>
              <a:rPr lang="hr-HR" altLang="sr-Latn-R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energetske </a:t>
            </a:r>
            <a:r>
              <a:rPr lang="hr-HR" altLang="sr-Latn-R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usluge: </a:t>
            </a:r>
          </a:p>
          <a:p>
            <a:pPr marL="3216275" indent="-342900">
              <a:buFont typeface="Wingdings" panose="05000000000000000000" pitchFamily="2" charset="2"/>
              <a:buChar char="q"/>
            </a:pPr>
            <a:r>
              <a:rPr lang="hr-HR" altLang="sr-Latn-R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Ministarstvo </a:t>
            </a:r>
            <a:r>
              <a:rPr lang="hr-HR" altLang="sr-Latn-R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pravosuđa i  </a:t>
            </a:r>
            <a:endParaRPr lang="hr-HR" altLang="sr-Latn-R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216275" indent="-342900">
              <a:buFont typeface="Wingdings" panose="05000000000000000000" pitchFamily="2" charset="2"/>
              <a:buChar char="q"/>
            </a:pPr>
            <a:r>
              <a:rPr lang="hr-HR" altLang="sr-Latn-R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Kaznionica </a:t>
            </a:r>
            <a:r>
              <a:rPr lang="hr-HR" altLang="sr-Latn-R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 Lepoglavi</a:t>
            </a:r>
          </a:p>
          <a:p>
            <a:pPr marL="342900" indent="-342900"/>
            <a:endParaRPr lang="hr-HR" altLang="sr-Latn-R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73375" indent="-2509838"/>
            <a:r>
              <a:rPr lang="hr-HR" altLang="sr-Latn-R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Provedbeno tijelo:  	</a:t>
            </a:r>
          </a:p>
          <a:p>
            <a:pPr marL="3216275" indent="-342900">
              <a:buFont typeface="Wingdings" panose="05000000000000000000" pitchFamily="2" charset="2"/>
              <a:buChar char="q"/>
            </a:pPr>
            <a:r>
              <a:rPr lang="hr-HR" altLang="sr-Latn-R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Agencija </a:t>
            </a:r>
            <a:r>
              <a:rPr lang="hr-HR" altLang="sr-Latn-R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 pravni promet i posredovanje nekretninama </a:t>
            </a:r>
          </a:p>
          <a:p>
            <a:pPr marL="342900" indent="-342900"/>
            <a:endParaRPr lang="hr-HR" altLang="sr-Latn-R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5463" indent="-1431925"/>
            <a:r>
              <a:rPr lang="hr-HR" altLang="sr-Latn-R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Pružatelj </a:t>
            </a:r>
            <a:r>
              <a:rPr lang="hr-HR" altLang="sr-Latn-R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energetske usluge: </a:t>
            </a:r>
            <a:endParaRPr lang="hr-HR" altLang="sr-Latn-R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217863" indent="-342900">
              <a:buFont typeface="Wingdings" panose="05000000000000000000" pitchFamily="2" charset="2"/>
              <a:buChar char="q"/>
            </a:pPr>
            <a:r>
              <a:rPr lang="hr-HR" altLang="sr-Latn-R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Funda </a:t>
            </a:r>
            <a:r>
              <a:rPr lang="hr-HR" altLang="sr-Latn-R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d.o.o. sa sjedištem u </a:t>
            </a:r>
            <a:r>
              <a:rPr lang="hr-HR" altLang="sr-Latn-R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Zaprešiću</a:t>
            </a:r>
          </a:p>
          <a:p>
            <a:pPr marL="3217863" indent="-342900">
              <a:buFont typeface="Wingdings" panose="05000000000000000000" pitchFamily="2" charset="2"/>
              <a:buChar char="q"/>
            </a:pPr>
            <a:r>
              <a:rPr lang="hr-HR" altLang="sr-Latn-R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RUDAN </a:t>
            </a:r>
            <a:r>
              <a:rPr lang="hr-HR" altLang="sr-Latn-R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d.o.o. sa sjedištem u </a:t>
            </a:r>
            <a:r>
              <a:rPr lang="hr-HR" altLang="sr-Latn-R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Žminju</a:t>
            </a:r>
            <a:endParaRPr lang="hr-HR" altLang="sr-Latn-R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89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23528" y="551582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hr-HR" sz="3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Aktivnosti programa energetske obnove zgrada </a:t>
            </a:r>
          </a:p>
          <a:p>
            <a:pPr lvl="0" algn="ctr">
              <a:defRPr/>
            </a:pPr>
            <a:r>
              <a:rPr lang="hr-HR" sz="3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javnog sektora za razdoblje 2014.-2015</a:t>
            </a:r>
            <a:endParaRPr lang="hr-HR" sz="3200" dirty="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15900" y="2263512"/>
            <a:ext cx="882015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hr-HR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2014</a:t>
            </a:r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godina </a:t>
            </a:r>
            <a:endParaRPr lang="hr-HR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uvođenje </a:t>
            </a:r>
            <a:r>
              <a:rPr lang="hr-H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postupak programa </a:t>
            </a:r>
            <a:r>
              <a:rPr lang="hr-H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energetske </a:t>
            </a: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obnove </a:t>
            </a:r>
            <a:endParaRPr lang="hr-HR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hr-HR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hr-HR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godina </a:t>
            </a:r>
            <a:endParaRPr lang="hr-HR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izrada </a:t>
            </a:r>
            <a:r>
              <a:rPr lang="hr-H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studije izvodljivost </a:t>
            </a: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(Energetski institut </a:t>
            </a:r>
            <a:r>
              <a:rPr lang="hr-H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Hrvoje </a:t>
            </a: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Požar)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energetsko </a:t>
            </a:r>
            <a:r>
              <a:rPr lang="hr-H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certificiranje zgrada </a:t>
            </a: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kompleksa Kaznionice </a:t>
            </a:r>
            <a:r>
              <a:rPr lang="hr-H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Lepoglavi</a:t>
            </a:r>
            <a:endParaRPr lang="hr-HR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6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15900" y="2038196"/>
            <a:ext cx="882015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hr-HR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hr-H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r-HR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godina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hr-H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rovedba postupka javne nabave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odabir </a:t>
            </a:r>
            <a:r>
              <a:rPr lang="hr-H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ponuditelja za grupu poboljšanje energetskih svojstava skupa zgrada, ušteda energije</a:t>
            </a: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Funda </a:t>
            </a:r>
            <a:r>
              <a:rPr lang="hr-H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d.o.o. sa sjedištem u Zaprešiću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odabir </a:t>
            </a:r>
            <a:r>
              <a:rPr lang="hr-H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ponuditelja za grupu poboljšanje učinkovitosti postojećeg vodoopskrbnog sustava pitke hladne </a:t>
            </a: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vode: RUDAN </a:t>
            </a:r>
            <a:r>
              <a:rPr lang="hr-H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d.o.o. sa sjedištem u </a:t>
            </a: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Žminju</a:t>
            </a:r>
          </a:p>
        </p:txBody>
      </p:sp>
    </p:spTree>
    <p:extLst>
      <p:ext uri="{BB962C8B-B14F-4D97-AF65-F5344CB8AC3E}">
        <p14:creationId xmlns:p14="http://schemas.microsoft.com/office/powerpoint/2010/main" val="2994605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23528" y="1434256"/>
            <a:ext cx="856895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hr-HR" altLang="sr-Latn-R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Ukupna ugovorna vrijednost investicije energetske usluge za Kaznionicu u Lepoglavi </a:t>
            </a:r>
          </a:p>
          <a:p>
            <a:pPr lvl="0" algn="ctr"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r-HR" altLang="sr-Latn-R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41.858.443,90 </a:t>
            </a:r>
            <a:r>
              <a:rPr lang="hr-HR" altLang="sr-Latn-R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kn </a:t>
            </a:r>
            <a:r>
              <a:rPr lang="hr-HR" altLang="sr-Latn-R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(s PDV-om)</a:t>
            </a:r>
          </a:p>
          <a:p>
            <a:pPr lvl="0" algn="ctr">
              <a:defRPr/>
            </a:pPr>
            <a:endParaRPr lang="hr-HR" altLang="sr-Latn-R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hr-HR" altLang="sr-Latn-R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od čega</a:t>
            </a:r>
          </a:p>
          <a:p>
            <a:pPr lvl="0" algn="ctr">
              <a:defRPr/>
            </a:pPr>
            <a:endParaRPr lang="hr-HR" altLang="sr-Latn-R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energetska obnova </a:t>
            </a:r>
            <a:r>
              <a:rPr lang="hr-HR" altLang="sr-Latn-R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skupa zgrada za uštedu energije </a:t>
            </a:r>
            <a:endParaRPr lang="hr-HR" altLang="sr-Latn-R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hr-HR" altLang="sr-Latn-R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38.840.801,88 </a:t>
            </a:r>
            <a:r>
              <a:rPr lang="hr-HR" altLang="sr-Latn-R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kn </a:t>
            </a:r>
            <a:r>
              <a:rPr lang="hr-HR" altLang="sr-Latn-R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(s PDV-om) </a:t>
            </a:r>
            <a:r>
              <a:rPr lang="hr-HR" altLang="sr-Latn-R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Funda d.o.o. </a:t>
            </a:r>
            <a:endParaRPr lang="hr-HR" altLang="sr-Latn-R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hr-HR" altLang="sr-Latn-R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  <a:defRPr/>
            </a:pPr>
            <a:r>
              <a:rPr lang="hr-HR" altLang="sr-Latn-R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energetska </a:t>
            </a:r>
            <a:r>
              <a:rPr lang="hr-HR" altLang="sr-Latn-R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obnove vodovodne mreže </a:t>
            </a:r>
            <a:endParaRPr lang="hr-HR" altLang="sr-Latn-R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hr-HR" altLang="sr-Latn-R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3.017.642,02 </a:t>
            </a:r>
            <a:r>
              <a:rPr lang="hr-HR" altLang="sr-Latn-R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kn </a:t>
            </a:r>
            <a:r>
              <a:rPr lang="hr-HR" altLang="sr-Latn-R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(s PDV-om) –</a:t>
            </a:r>
            <a:r>
              <a:rPr lang="hr-HR" altLang="sr-Latn-R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RUDAN </a:t>
            </a:r>
            <a:r>
              <a:rPr lang="hr-HR" altLang="sr-Latn-R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d.o.o</a:t>
            </a:r>
            <a:endParaRPr lang="hr-HR" altLang="sr-Latn-R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8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6725" y="695598"/>
            <a:ext cx="82105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r-HR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Mjere </a:t>
            </a:r>
            <a:r>
              <a:rPr lang="hr-H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uštede </a:t>
            </a:r>
            <a:r>
              <a:rPr lang="hr-HR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potrošnje energije </a:t>
            </a:r>
            <a:r>
              <a:rPr lang="hr-H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smanjenja troškova  </a:t>
            </a:r>
            <a:r>
              <a:rPr lang="hr-HR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 </a:t>
            </a:r>
            <a:r>
              <a:rPr lang="hr-H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energiju</a:t>
            </a:r>
            <a:endParaRPr lang="hr-HR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6725" y="2479536"/>
            <a:ext cx="82105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Rekonstrukcija </a:t>
            </a:r>
            <a:r>
              <a:rPr lang="hr-H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vanjske </a:t>
            </a: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ovojnice</a:t>
            </a:r>
          </a:p>
          <a:p>
            <a:endParaRPr lang="hr-HR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ekonstrukcij</a:t>
            </a: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sustava grijanja i pripreme potrošne tople </a:t>
            </a: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vode</a:t>
            </a:r>
            <a:endParaRPr lang="hr-HR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ekonstrukcij</a:t>
            </a:r>
            <a:r>
              <a:rPr lang="hr-HR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sustava rasvjete </a:t>
            </a:r>
            <a:endParaRPr lang="hr-HR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Ugradnja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uređaja za kompenzaciju jalove energije </a:t>
            </a:r>
          </a:p>
        </p:txBody>
      </p:sp>
    </p:spTree>
    <p:extLst>
      <p:ext uri="{BB962C8B-B14F-4D97-AF65-F5344CB8AC3E}">
        <p14:creationId xmlns:p14="http://schemas.microsoft.com/office/powerpoint/2010/main" val="409629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quarter" idx="2"/>
          </p:nvPr>
        </p:nvSpPr>
        <p:spPr>
          <a:xfrm>
            <a:off x="698376" y="3054444"/>
            <a:ext cx="3657600" cy="590580"/>
          </a:xfrm>
        </p:spPr>
        <p:txBody>
          <a:bodyPr/>
          <a:lstStyle/>
          <a:p>
            <a:r>
              <a:rPr lang="hr-HR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Prije rekonstrukcije </a:t>
            </a:r>
            <a:endParaRPr lang="hr-HR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82" y="3501009"/>
            <a:ext cx="4417362" cy="292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38163" y="1268760"/>
            <a:ext cx="82105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Toplinska izolacija vanjskih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zidova</a:t>
            </a:r>
            <a:endParaRPr lang="hr-H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Zamjena vanjske stolarije </a:t>
            </a:r>
            <a:endParaRPr lang="hr-HR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Rekonstrukcija </a:t>
            </a: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kosog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krova i stropa </a:t>
            </a: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tavanskom prostoru</a:t>
            </a:r>
            <a:endParaRPr lang="hr-HR" altLang="sr-Latn-R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512094" y="476920"/>
            <a:ext cx="61198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Upravna </a:t>
            </a:r>
            <a:r>
              <a:rPr lang="hr-HR" altLang="sr-Latn-R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zgrada</a:t>
            </a:r>
            <a:endParaRPr lang="hr-HR" altLang="sr-Latn-R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4572000" y="3100898"/>
            <a:ext cx="24609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Nakon </a:t>
            </a:r>
            <a:r>
              <a:rPr lang="hr-H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rekonstrukcije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443913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03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MSGW W102\Desktop\E obnova\Usporedba\Staro\Lepoglava - Upravna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1" b="14996"/>
          <a:stretch/>
        </p:blipFill>
        <p:spPr bwMode="auto">
          <a:xfrm>
            <a:off x="229252" y="332656"/>
            <a:ext cx="629825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MSGW W102\Desktop\E obnova\Usporedba\Novo\Lepoglava-Upravna zgrada_stražnja stran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5" b="2667"/>
          <a:stretch/>
        </p:blipFill>
        <p:spPr bwMode="auto">
          <a:xfrm>
            <a:off x="2934006" y="3501008"/>
            <a:ext cx="6015632" cy="323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zervirano mjesto sadržaja 2"/>
          <p:cNvSpPr>
            <a:spLocks noGrp="1"/>
          </p:cNvSpPr>
          <p:nvPr>
            <p:ph sz="quarter" idx="4294967295"/>
          </p:nvPr>
        </p:nvSpPr>
        <p:spPr>
          <a:xfrm>
            <a:off x="6527505" y="1621542"/>
            <a:ext cx="2616495" cy="94336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hr-HR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Prije rekonstrukcije </a:t>
            </a:r>
            <a:endParaRPr lang="hr-HR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395536" y="4581128"/>
            <a:ext cx="24609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Nakon </a:t>
            </a:r>
            <a:r>
              <a:rPr lang="hr-H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rekonstrukcije </a:t>
            </a:r>
          </a:p>
        </p:txBody>
      </p:sp>
    </p:spTree>
    <p:extLst>
      <p:ext uri="{BB962C8B-B14F-4D97-AF65-F5344CB8AC3E}">
        <p14:creationId xmlns:p14="http://schemas.microsoft.com/office/powerpoint/2010/main" val="194971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38163" y="1596856"/>
            <a:ext cx="821055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Ugradnja novog kotla snage 3,0 MW na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biomasu </a:t>
            </a: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rekonstrukcija podstanica, zamjena spremnika za toplu potrošnu vodu u zatvoreničkoj zgradi, zamjena izmjenjivača topline za zagrijavanje potrošne tople vode, zamjena pumpi, te ugradnja termostatskih ventila na svim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radijatorima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hr-H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hr-H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jednom dijelu bazena u kojem se nalaze spremnici za mazut gradi se spremnik za sječku s transporterima za transport sječke do kotla u kotlovnici, a u drugom dijelu gradi se akumulacijski </a:t>
            </a:r>
            <a:r>
              <a:rPr lang="hr-H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spremnik.</a:t>
            </a:r>
            <a:endParaRPr lang="hr-HR" altLang="sr-Latn-R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1512094" y="476920"/>
            <a:ext cx="61198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r-HR" altLang="sr-Latn-R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Kotlovnica</a:t>
            </a:r>
            <a:endParaRPr lang="hr-HR" altLang="sr-Latn-R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86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pothecary">
    <a:dk1>
      <a:sysClr val="windowText" lastClr="000000"/>
    </a:dk1>
    <a:lt1>
      <a:sysClr val="window" lastClr="FFFFFF"/>
    </a:lt1>
    <a:dk2>
      <a:srgbClr val="564B3C"/>
    </a:dk2>
    <a:lt2>
      <a:srgbClr val="ECEDD1"/>
    </a:lt2>
    <a:accent1>
      <a:srgbClr val="93A299"/>
    </a:accent1>
    <a:accent2>
      <a:srgbClr val="CF543F"/>
    </a:accent2>
    <a:accent3>
      <a:srgbClr val="B5AE53"/>
    </a:accent3>
    <a:accent4>
      <a:srgbClr val="848058"/>
    </a:accent4>
    <a:accent5>
      <a:srgbClr val="E8B54D"/>
    </a:accent5>
    <a:accent6>
      <a:srgbClr val="786C71"/>
    </a:accent6>
    <a:hlink>
      <a:srgbClr val="CCCC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1587</TotalTime>
  <Words>431</Words>
  <Application>Microsoft Office PowerPoint</Application>
  <PresentationFormat>Prikaz na zaslonu (4:3)</PresentationFormat>
  <Paragraphs>98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0" baseType="lpstr">
      <vt:lpstr>Oriel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kzl-rac16</dc:creator>
  <cp:lastModifiedBy>Korisnik</cp:lastModifiedBy>
  <cp:revision>94</cp:revision>
  <cp:lastPrinted>2016-07-12T09:29:57Z</cp:lastPrinted>
  <dcterms:created xsi:type="dcterms:W3CDTF">2014-03-18T10:20:51Z</dcterms:created>
  <dcterms:modified xsi:type="dcterms:W3CDTF">2018-03-25T19:46:44Z</dcterms:modified>
</cp:coreProperties>
</file>